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98" r:id="rId3"/>
    <p:sldId id="312" r:id="rId4"/>
    <p:sldId id="318" r:id="rId5"/>
    <p:sldId id="260" r:id="rId6"/>
    <p:sldId id="262" r:id="rId7"/>
    <p:sldId id="319" r:id="rId8"/>
    <p:sldId id="263" r:id="rId9"/>
    <p:sldId id="264" r:id="rId10"/>
    <p:sldId id="265" r:id="rId11"/>
    <p:sldId id="266" r:id="rId12"/>
    <p:sldId id="267" r:id="rId13"/>
    <p:sldId id="268" r:id="rId14"/>
    <p:sldId id="314" r:id="rId15"/>
    <p:sldId id="269" r:id="rId16"/>
    <p:sldId id="270" r:id="rId17"/>
    <p:sldId id="32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315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8" r:id="rId36"/>
    <p:sldId id="289" r:id="rId37"/>
    <p:sldId id="294" r:id="rId38"/>
    <p:sldId id="295" r:id="rId39"/>
    <p:sldId id="287" r:id="rId40"/>
    <p:sldId id="316" r:id="rId41"/>
    <p:sldId id="290" r:id="rId42"/>
    <p:sldId id="317" r:id="rId43"/>
    <p:sldId id="291" r:id="rId44"/>
    <p:sldId id="292" r:id="rId45"/>
    <p:sldId id="293" r:id="rId46"/>
    <p:sldId id="321" r:id="rId47"/>
    <p:sldId id="323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59A35-F8A3-4A6B-8B33-4045836CCB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7C5913-AD9C-4DD3-A9A7-4D0067BC95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A87192-3CFC-4D58-ACAB-C335DBB43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C05C-6D75-44CF-A3E5-270047D8A931}" type="datetimeFigureOut">
              <a:rPr lang="en-GB" smtClean="0"/>
              <a:t>29/07/2018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1E46A-A6A0-40BC-B87C-BF68177E6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9EFCD-E978-45FD-B0D8-59E86F05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B848-B050-48BA-A2E4-D399B6B110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46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C306E-2660-419A-A0B2-8B9B25A0A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B9D1A6-CB05-45C8-A75B-0EDB840E5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15082-611F-4685-A14F-AD27FEE0B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C05C-6D75-44CF-A3E5-270047D8A931}" type="datetimeFigureOut">
              <a:rPr lang="en-GB" smtClean="0"/>
              <a:t>29/07/2018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2AD38-8A00-4668-9228-2EA2666D2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7ADB0-C3A8-4273-B9AD-FB0E1C326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B848-B050-48BA-A2E4-D399B6B110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4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CE3E51-3C2B-4597-8498-33713BC0C2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9BADFC-5032-4DFB-843E-361963AC70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3266D-0047-4B01-8CE7-D333C97BD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C05C-6D75-44CF-A3E5-270047D8A931}" type="datetimeFigureOut">
              <a:rPr lang="en-GB" smtClean="0"/>
              <a:t>29/07/2018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8D6C5-7E3E-4690-96AC-8DD6EADD1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E4145-FBF3-44FA-A015-B7B917E50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B848-B050-48BA-A2E4-D399B6B110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64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FE60E-FEBC-4285-BCDE-2AF247E47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C99AF-AD4B-48AE-9E5F-C65075518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2416D-07AD-4261-9C48-BD680F0CD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C05C-6D75-44CF-A3E5-270047D8A931}" type="datetimeFigureOut">
              <a:rPr lang="en-GB" smtClean="0"/>
              <a:t>29/07/2018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5D3D2-6479-4B20-BF3A-94A0ED5DE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05154-25EE-41BF-8866-48C2E283A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B848-B050-48BA-A2E4-D399B6B110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64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46835-4B55-404C-973E-D5060D921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7793AD-076C-498E-A5C1-51328EE3C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1D0F9-B763-4798-8A44-E18AB2CF6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C05C-6D75-44CF-A3E5-270047D8A931}" type="datetimeFigureOut">
              <a:rPr lang="en-GB" smtClean="0"/>
              <a:t>29/07/2018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34D47-F845-4924-8A44-0D73FC93B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77911-7444-4580-8C58-7036A3B02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B848-B050-48BA-A2E4-D399B6B110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23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58CB0-FB1E-41EE-9767-C809B2715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9D4BA-D41D-4A6F-A4B7-6EBBE05387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04C772-DDD5-4C65-BE09-777AB934AF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79121E-1446-46F9-A04B-9C6F5D57B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C05C-6D75-44CF-A3E5-270047D8A931}" type="datetimeFigureOut">
              <a:rPr lang="en-GB" smtClean="0"/>
              <a:t>29/07/2018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4FD229-9E6F-408B-AF0D-EC194AFBE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68A99F-272E-433C-82DA-272A25DFD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B848-B050-48BA-A2E4-D399B6B110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77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1BB91-0408-4483-A2AA-8DF12A97E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F43CE7-5208-4F66-B4C4-12B8EFDA37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E8FC9D-2096-485D-9FE0-E331BA699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76AD29-3C8D-432B-85E5-DE7769D5D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694394-3BF8-44BF-9AB1-B1226EF4A2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3A562-6871-47AD-83E3-D374E2AE5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C05C-6D75-44CF-A3E5-270047D8A931}" type="datetimeFigureOut">
              <a:rPr lang="en-GB" smtClean="0"/>
              <a:t>29/07/2018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95D08F-6B15-4A4C-A6B8-07440752F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FCE1B8-AFC4-4557-8EE1-8E919A3B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B848-B050-48BA-A2E4-D399B6B110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09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C7674-71D0-4C26-92DE-84D54169A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F3C8FD-941F-4432-B2B7-073CE9953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C05C-6D75-44CF-A3E5-270047D8A931}" type="datetimeFigureOut">
              <a:rPr lang="en-GB" smtClean="0"/>
              <a:t>29/07/2018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A57E57-07C7-4744-8AEA-8F97649BF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79D43-6A43-45E7-B05B-27BEFBD53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B848-B050-48BA-A2E4-D399B6B110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094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AAF15C-E221-4C66-8201-3F4009B33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C05C-6D75-44CF-A3E5-270047D8A931}" type="datetimeFigureOut">
              <a:rPr lang="en-GB" smtClean="0"/>
              <a:t>29/07/2018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1D82D2-5773-469B-8694-B808EE6B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7058A7-8304-411D-95C3-466F4D8C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B848-B050-48BA-A2E4-D399B6B110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68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7AC1D-61B0-487A-9618-F678A8AC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D7B81-F536-4D9D-B858-DBD6C9ACD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2832D8-A32E-4CE7-A356-2CF690587C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EB2ACF-558F-4849-961F-A7AD7F7E9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C05C-6D75-44CF-A3E5-270047D8A931}" type="datetimeFigureOut">
              <a:rPr lang="en-GB" smtClean="0"/>
              <a:t>29/07/2018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F717E-B470-49A4-A87F-24A2952C3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831F10-80DA-42E7-A4BF-BDDC24DB7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B848-B050-48BA-A2E4-D399B6B110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02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5B8B8-8D1A-4AB8-96BD-FC8336F3A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2196BD-9BAD-46BE-8FA5-8352AF7670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63755F-4231-40CD-B066-B736D12E1D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C0111F-0326-4880-918E-FD7B61537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C05C-6D75-44CF-A3E5-270047D8A931}" type="datetimeFigureOut">
              <a:rPr lang="en-GB" smtClean="0"/>
              <a:t>29/07/2018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FDB19-B8BD-47E3-ADE3-1EE3FB5FF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451F9D-9342-4015-B076-860DC3E9E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B848-B050-48BA-A2E4-D399B6B110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58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2852E0-A1DB-41D5-9882-205C24AA6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92DB1-1563-488F-88EB-684D401A7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81732-0391-4B62-866F-54FF078B0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DC05C-6D75-44CF-A3E5-270047D8A931}" type="datetimeFigureOut">
              <a:rPr lang="en-GB" smtClean="0"/>
              <a:t>29/07/2018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0FBAA-B457-48D8-A565-DB249C5EE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72042-AA29-4B48-81A0-D19F2D4C40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0B848-B050-48BA-A2E4-D399B6B110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802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60704"/>
            <a:ext cx="12192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National Schools Twenty20 competition</a:t>
            </a:r>
          </a:p>
          <a:p>
            <a:pPr algn="ctr"/>
            <a:endParaRPr lang="en-GB" sz="5400" dirty="0">
              <a:latin typeface="Bernard MT Condensed" panose="02050806060905020404" pitchFamily="18" charset="0"/>
            </a:endParaRP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Finals day June 28</a:t>
            </a:r>
            <a:r>
              <a:rPr lang="en-GB" sz="5400" baseline="30000" dirty="0">
                <a:latin typeface="Bernard MT Condensed" panose="02050806060905020404" pitchFamily="18" charset="0"/>
              </a:rPr>
              <a:t>th</a:t>
            </a:r>
            <a:r>
              <a:rPr lang="en-GB" sz="5400" dirty="0">
                <a:latin typeface="Bernard MT Condensed" panose="02050806060905020404" pitchFamily="18" charset="0"/>
              </a:rPr>
              <a:t> 2018</a:t>
            </a:r>
          </a:p>
          <a:p>
            <a:pPr algn="ctr"/>
            <a:endParaRPr lang="en-GB" sz="5400" dirty="0">
              <a:latin typeface="Bernard MT Condensed" panose="02050806060905020404" pitchFamily="18" charset="0"/>
            </a:endParaRPr>
          </a:p>
          <a:p>
            <a:pPr algn="ctr"/>
            <a:endParaRPr lang="en-GB" sz="5400" dirty="0">
              <a:latin typeface="Bernard MT Condensed" panose="02050806060905020404" pitchFamily="18" charset="0"/>
            </a:endParaRP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Arundel Castle</a:t>
            </a:r>
          </a:p>
        </p:txBody>
      </p:sp>
    </p:spTree>
    <p:extLst>
      <p:ext uri="{BB962C8B-B14F-4D97-AF65-F5344CB8AC3E}">
        <p14:creationId xmlns:p14="http://schemas.microsoft.com/office/powerpoint/2010/main" val="227999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laying a game of football&#10;&#10;Description generated with high confidence">
            <a:extLst>
              <a:ext uri="{FF2B5EF4-FFF2-40B4-BE49-F238E27FC236}">
                <a16:creationId xmlns:a16="http://schemas.microsoft.com/office/drawing/2014/main" id="{FAFECB78-6FBE-46FF-85E2-5256C8857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055" y="92765"/>
            <a:ext cx="5329871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54589C-AB5E-49F5-A19D-58E5C0E11C50}"/>
              </a:ext>
            </a:extLst>
          </p:cNvPr>
          <p:cNvSpPr/>
          <p:nvPr/>
        </p:nvSpPr>
        <p:spPr>
          <a:xfrm>
            <a:off x="4174434" y="6488668"/>
            <a:ext cx="3525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Charles </a:t>
            </a:r>
            <a:r>
              <a:rPr lang="en-GB" dirty="0" err="1"/>
              <a:t>Clist</a:t>
            </a:r>
            <a:r>
              <a:rPr lang="en-GB" dirty="0"/>
              <a:t> drives George Hill for 4</a:t>
            </a:r>
          </a:p>
        </p:txBody>
      </p:sp>
    </p:spTree>
    <p:extLst>
      <p:ext uri="{BB962C8B-B14F-4D97-AF65-F5344CB8AC3E}">
        <p14:creationId xmlns:p14="http://schemas.microsoft.com/office/powerpoint/2010/main" val="63735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aseball players playing a football game&#10;&#10;Description generated with very high confidence">
            <a:extLst>
              <a:ext uri="{FF2B5EF4-FFF2-40B4-BE49-F238E27FC236}">
                <a16:creationId xmlns:a16="http://schemas.microsoft.com/office/drawing/2014/main" id="{8F140EB4-2954-4021-BD9E-70D6D9562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011" y="0"/>
            <a:ext cx="5589978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032CF21-C8A6-443D-A9A7-9727212C8AD6}"/>
              </a:ext>
            </a:extLst>
          </p:cNvPr>
          <p:cNvSpPr/>
          <p:nvPr/>
        </p:nvSpPr>
        <p:spPr>
          <a:xfrm>
            <a:off x="3326297" y="6387692"/>
            <a:ext cx="54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George Hill attempts to stop a drive from Charles </a:t>
            </a:r>
            <a:r>
              <a:rPr lang="en-GB" dirty="0" err="1"/>
              <a:t>Clist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922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aseball players playing a football game&#10;&#10;Description generated with high confidence">
            <a:extLst>
              <a:ext uri="{FF2B5EF4-FFF2-40B4-BE49-F238E27FC236}">
                <a16:creationId xmlns:a16="http://schemas.microsoft.com/office/drawing/2014/main" id="{82264D81-7317-4C2C-90AE-EBBAFC14E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24" y="0"/>
            <a:ext cx="10285258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A02BC1D-0D3A-42EE-8822-0254C79EDFE8}"/>
              </a:ext>
            </a:extLst>
          </p:cNvPr>
          <p:cNvSpPr/>
          <p:nvPr/>
        </p:nvSpPr>
        <p:spPr>
          <a:xfrm>
            <a:off x="2517913" y="84828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Tom Bevan drives George Hill</a:t>
            </a:r>
          </a:p>
        </p:txBody>
      </p:sp>
    </p:spTree>
    <p:extLst>
      <p:ext uri="{BB962C8B-B14F-4D97-AF65-F5344CB8AC3E}">
        <p14:creationId xmlns:p14="http://schemas.microsoft.com/office/powerpoint/2010/main" val="117600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grass, person&#10;&#10;Description generated with very high confidence">
            <a:extLst>
              <a:ext uri="{FF2B5EF4-FFF2-40B4-BE49-F238E27FC236}">
                <a16:creationId xmlns:a16="http://schemas.microsoft.com/office/drawing/2014/main" id="{793141A2-FE7E-42FF-8C50-52EF74711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68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352B55F-F26A-497B-9E45-F0F2740B4E8E}"/>
              </a:ext>
            </a:extLst>
          </p:cNvPr>
          <p:cNvSpPr/>
          <p:nvPr/>
        </p:nvSpPr>
        <p:spPr>
          <a:xfrm>
            <a:off x="0" y="357953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Tom Bevan sweeps Cameron Jeffers watched by Kieran Hull.</a:t>
            </a:r>
          </a:p>
        </p:txBody>
      </p:sp>
    </p:spTree>
    <p:extLst>
      <p:ext uri="{BB962C8B-B14F-4D97-AF65-F5344CB8AC3E}">
        <p14:creationId xmlns:p14="http://schemas.microsoft.com/office/powerpoint/2010/main" val="141666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8070D-5515-4B88-A252-04A783F3D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7200" dirty="0">
                <a:latin typeface="Bernard MT Condensed" panose="02050806060905020404" pitchFamily="18" charset="0"/>
              </a:rPr>
              <a:t>The second semi-final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2F3AC-B5A3-4CAE-8044-0F4648499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GB" sz="4000" dirty="0">
              <a:latin typeface="Bernard MT Condensed" panose="02050806060905020404" pitchFamily="18" charset="0"/>
            </a:endParaRP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Bedford v Charterhouse</a:t>
            </a:r>
          </a:p>
          <a:p>
            <a:pPr marL="0" indent="0" algn="ctr">
              <a:buNone/>
            </a:pPr>
            <a:endParaRPr lang="en-GB" sz="4000" dirty="0">
              <a:latin typeface="Bernard MT Condensed" panose="02050806060905020404" pitchFamily="18" charset="0"/>
            </a:endParaRP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Bedford in blue</a:t>
            </a: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Charterhouse in pink</a:t>
            </a:r>
          </a:p>
        </p:txBody>
      </p:sp>
      <p:pic>
        <p:nvPicPr>
          <p:cNvPr id="4" name="1-03 The Well-Tempered Clavier, Book">
            <a:hlinkClick r:id="" action="ppaction://media"/>
            <a:extLst>
              <a:ext uri="{FF2B5EF4-FFF2-40B4-BE49-F238E27FC236}">
                <a16:creationId xmlns:a16="http://schemas.microsoft.com/office/drawing/2014/main" id="{9728DF81-3522-430E-9D20-D30AFF630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95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sport, athletic game&#10;&#10;Description generated with very high confidence">
            <a:extLst>
              <a:ext uri="{FF2B5EF4-FFF2-40B4-BE49-F238E27FC236}">
                <a16:creationId xmlns:a16="http://schemas.microsoft.com/office/drawing/2014/main" id="{B2F09666-8B40-4576-9988-D8513CC6E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0983"/>
            <a:ext cx="12317042" cy="69989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759827-CE5A-4229-8D12-23105FBEC863}"/>
              </a:ext>
            </a:extLst>
          </p:cNvPr>
          <p:cNvSpPr/>
          <p:nvPr/>
        </p:nvSpPr>
        <p:spPr>
          <a:xfrm>
            <a:off x="0" y="503727"/>
            <a:ext cx="12324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George Barlow (Charterhouse) bowling.</a:t>
            </a:r>
          </a:p>
        </p:txBody>
      </p:sp>
    </p:spTree>
    <p:extLst>
      <p:ext uri="{BB962C8B-B14F-4D97-AF65-F5344CB8AC3E}">
        <p14:creationId xmlns:p14="http://schemas.microsoft.com/office/powerpoint/2010/main" val="48535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aseball player swinging a bat at a ball&#10;&#10;Description generated with high confidence">
            <a:extLst>
              <a:ext uri="{FF2B5EF4-FFF2-40B4-BE49-F238E27FC236}">
                <a16:creationId xmlns:a16="http://schemas.microsoft.com/office/drawing/2014/main" id="{3DE0418A-7B04-47D2-A901-0CB8A290F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78" y="-225287"/>
            <a:ext cx="12099235" cy="74734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05B2E98-BC8E-4731-9E5C-133AAEE35667}"/>
              </a:ext>
            </a:extLst>
          </p:cNvPr>
          <p:cNvSpPr/>
          <p:nvPr/>
        </p:nvSpPr>
        <p:spPr>
          <a:xfrm>
            <a:off x="-145773" y="450719"/>
            <a:ext cx="12085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Thomas Blythman bowled by Prince Singh for 1.</a:t>
            </a:r>
          </a:p>
        </p:txBody>
      </p:sp>
    </p:spTree>
    <p:extLst>
      <p:ext uri="{BB962C8B-B14F-4D97-AF65-F5344CB8AC3E}">
        <p14:creationId xmlns:p14="http://schemas.microsoft.com/office/powerpoint/2010/main" val="213153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park&#10;&#10;Description generated with very high confidence">
            <a:extLst>
              <a:ext uri="{FF2B5EF4-FFF2-40B4-BE49-F238E27FC236}">
                <a16:creationId xmlns:a16="http://schemas.microsoft.com/office/drawing/2014/main" id="{35D3D6F7-33F2-4D76-B636-3C8A92FC2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43" y="0"/>
            <a:ext cx="10010714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CAFD83-CBF0-4D40-BBAA-EE27E5DE3E4A}"/>
              </a:ext>
            </a:extLst>
          </p:cNvPr>
          <p:cNvSpPr/>
          <p:nvPr/>
        </p:nvSpPr>
        <p:spPr>
          <a:xfrm>
            <a:off x="2120348" y="1020562"/>
            <a:ext cx="41876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Second semi-final Charterhouse v Bedford showing a general view of the ground.</a:t>
            </a:r>
          </a:p>
        </p:txBody>
      </p:sp>
    </p:spTree>
    <p:extLst>
      <p:ext uri="{BB962C8B-B14F-4D97-AF65-F5344CB8AC3E}">
        <p14:creationId xmlns:p14="http://schemas.microsoft.com/office/powerpoint/2010/main" val="326433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aseball player holding a bat on a field&#10;&#10;Description generated with high confidence">
            <a:extLst>
              <a:ext uri="{FF2B5EF4-FFF2-40B4-BE49-F238E27FC236}">
                <a16:creationId xmlns:a16="http://schemas.microsoft.com/office/drawing/2014/main" id="{63FBD067-A8AB-4340-BB16-53DC47DB8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628" y="153924"/>
            <a:ext cx="9000744" cy="65501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FCE86A-5D9B-4DF1-A71F-3AB8D4BD85F6}"/>
              </a:ext>
            </a:extLst>
          </p:cNvPr>
          <p:cNvSpPr/>
          <p:nvPr/>
        </p:nvSpPr>
        <p:spPr>
          <a:xfrm>
            <a:off x="1550505" y="490475"/>
            <a:ext cx="90512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Emilio Gay bowled by Prince Singh for 2</a:t>
            </a:r>
          </a:p>
        </p:txBody>
      </p:sp>
    </p:spTree>
    <p:extLst>
      <p:ext uri="{BB962C8B-B14F-4D97-AF65-F5344CB8AC3E}">
        <p14:creationId xmlns:p14="http://schemas.microsoft.com/office/powerpoint/2010/main" val="219770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throwing a baseball on a field&#10;&#10;Description generated with high confidence">
            <a:extLst>
              <a:ext uri="{FF2B5EF4-FFF2-40B4-BE49-F238E27FC236}">
                <a16:creationId xmlns:a16="http://schemas.microsoft.com/office/drawing/2014/main" id="{BE18EC84-3681-482E-9E00-082494A253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04" y="-21888"/>
            <a:ext cx="9669828" cy="68798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467C2A-0F1E-4940-BD23-ABC48D5341CB}"/>
              </a:ext>
            </a:extLst>
          </p:cNvPr>
          <p:cNvSpPr/>
          <p:nvPr/>
        </p:nvSpPr>
        <p:spPr>
          <a:xfrm>
            <a:off x="1311965" y="27844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Harry </a:t>
            </a:r>
            <a:r>
              <a:rPr lang="en-GB" dirty="0" err="1">
                <a:solidFill>
                  <a:schemeClr val="bg1"/>
                </a:solidFill>
              </a:rPr>
              <a:t>Gouldstone</a:t>
            </a:r>
            <a:r>
              <a:rPr lang="en-GB" dirty="0">
                <a:solidFill>
                  <a:schemeClr val="bg1"/>
                </a:solidFill>
              </a:rPr>
              <a:t> hits to leg during his innings of 61</a:t>
            </a:r>
          </a:p>
        </p:txBody>
      </p:sp>
    </p:spTree>
    <p:extLst>
      <p:ext uri="{BB962C8B-B14F-4D97-AF65-F5344CB8AC3E}">
        <p14:creationId xmlns:p14="http://schemas.microsoft.com/office/powerpoint/2010/main" val="179081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750278" y="1252024"/>
            <a:ext cx="106914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Photographs</a:t>
            </a: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by </a:t>
            </a: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Patrick Eagar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88149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latin typeface="Bernard MT Condensed" panose="02050806060905020404" pitchFamily="18" charset="0"/>
              </a:rPr>
              <a:t>© No images may be reproduced without permission</a:t>
            </a:r>
          </a:p>
        </p:txBody>
      </p:sp>
    </p:spTree>
    <p:extLst>
      <p:ext uri="{BB962C8B-B14F-4D97-AF65-F5344CB8AC3E}">
        <p14:creationId xmlns:p14="http://schemas.microsoft.com/office/powerpoint/2010/main" val="426491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, tree, sport&#10;&#10;Description generated with very high confidence">
            <a:extLst>
              <a:ext uri="{FF2B5EF4-FFF2-40B4-BE49-F238E27FC236}">
                <a16:creationId xmlns:a16="http://schemas.microsoft.com/office/drawing/2014/main" id="{5CA2DDCD-4810-49A5-8FDD-9B94C712C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932" y="0"/>
            <a:ext cx="5058152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82B2321-416E-4B5A-97FD-F1655F7619E3}"/>
              </a:ext>
            </a:extLst>
          </p:cNvPr>
          <p:cNvSpPr/>
          <p:nvPr/>
        </p:nvSpPr>
        <p:spPr>
          <a:xfrm>
            <a:off x="3551583" y="0"/>
            <a:ext cx="51418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Michael Wells hits a six</a:t>
            </a:r>
          </a:p>
        </p:txBody>
      </p:sp>
    </p:spTree>
    <p:extLst>
      <p:ext uri="{BB962C8B-B14F-4D97-AF65-F5344CB8AC3E}">
        <p14:creationId xmlns:p14="http://schemas.microsoft.com/office/powerpoint/2010/main" val="340085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winging a baseball bat&#10;&#10;Description generated with high confidence">
            <a:extLst>
              <a:ext uri="{FF2B5EF4-FFF2-40B4-BE49-F238E27FC236}">
                <a16:creationId xmlns:a16="http://schemas.microsoft.com/office/drawing/2014/main" id="{D272E352-AB88-4B3B-946A-7E6034CA8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8" y="0"/>
            <a:ext cx="10840127" cy="71031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3772BE6-3123-4566-9CEF-2A6F935DCA3F}"/>
              </a:ext>
            </a:extLst>
          </p:cNvPr>
          <p:cNvSpPr/>
          <p:nvPr/>
        </p:nvSpPr>
        <p:spPr>
          <a:xfrm>
            <a:off x="7076661" y="58324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Michael Wells hits a six.</a:t>
            </a:r>
          </a:p>
        </p:txBody>
      </p:sp>
    </p:spTree>
    <p:extLst>
      <p:ext uri="{BB962C8B-B14F-4D97-AF65-F5344CB8AC3E}">
        <p14:creationId xmlns:p14="http://schemas.microsoft.com/office/powerpoint/2010/main" val="17085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laying a game of baseball on the field&#10;&#10;Description generated with high confidence">
            <a:extLst>
              <a:ext uri="{FF2B5EF4-FFF2-40B4-BE49-F238E27FC236}">
                <a16:creationId xmlns:a16="http://schemas.microsoft.com/office/drawing/2014/main" id="{43C47FFF-0BE7-4731-A520-CE3BACF26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52" y="-1"/>
            <a:ext cx="11470127" cy="70537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F8D9385-6C04-4B30-B2D0-515A20CEE968}"/>
              </a:ext>
            </a:extLst>
          </p:cNvPr>
          <p:cNvSpPr/>
          <p:nvPr/>
        </p:nvSpPr>
        <p:spPr>
          <a:xfrm>
            <a:off x="6546574" y="68925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Harry </a:t>
            </a:r>
            <a:r>
              <a:rPr lang="en-GB" dirty="0" err="1"/>
              <a:t>Gouldstone</a:t>
            </a:r>
            <a:r>
              <a:rPr lang="en-GB" dirty="0"/>
              <a:t> batting during his 61</a:t>
            </a:r>
          </a:p>
        </p:txBody>
      </p:sp>
    </p:spTree>
    <p:extLst>
      <p:ext uri="{BB962C8B-B14F-4D97-AF65-F5344CB8AC3E}">
        <p14:creationId xmlns:p14="http://schemas.microsoft.com/office/powerpoint/2010/main" val="11866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aseball players playing a football game&#10;&#10;Description generated with high confidence">
            <a:extLst>
              <a:ext uri="{FF2B5EF4-FFF2-40B4-BE49-F238E27FC236}">
                <a16:creationId xmlns:a16="http://schemas.microsoft.com/office/drawing/2014/main" id="{C23701A9-F513-49D4-AF1B-2D685D82B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17" y="35869"/>
            <a:ext cx="10231464" cy="68221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275543-B252-44BE-883B-08D1E4BFBCED}"/>
              </a:ext>
            </a:extLst>
          </p:cNvPr>
          <p:cNvSpPr/>
          <p:nvPr/>
        </p:nvSpPr>
        <p:spPr>
          <a:xfrm>
            <a:off x="1020417" y="251936"/>
            <a:ext cx="102306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George Barlow scores a boundary during his 52</a:t>
            </a:r>
          </a:p>
        </p:txBody>
      </p:sp>
    </p:spTree>
    <p:extLst>
      <p:ext uri="{BB962C8B-B14F-4D97-AF65-F5344CB8AC3E}">
        <p14:creationId xmlns:p14="http://schemas.microsoft.com/office/powerpoint/2010/main" val="354799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aseball players playing a football game&#10;&#10;Description generated with high confidence">
            <a:extLst>
              <a:ext uri="{FF2B5EF4-FFF2-40B4-BE49-F238E27FC236}">
                <a16:creationId xmlns:a16="http://schemas.microsoft.com/office/drawing/2014/main" id="{DB433BCD-8E5E-4C7E-A0E3-20CE2CC7E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44" y="0"/>
            <a:ext cx="9966375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946A02-3E4A-43BC-933D-FA43712EF915}"/>
              </a:ext>
            </a:extLst>
          </p:cNvPr>
          <p:cNvSpPr/>
          <p:nvPr/>
        </p:nvSpPr>
        <p:spPr>
          <a:xfrm>
            <a:off x="1020417" y="265188"/>
            <a:ext cx="9952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Ross Richardson batting during his 35</a:t>
            </a:r>
          </a:p>
        </p:txBody>
      </p:sp>
    </p:spTree>
    <p:extLst>
      <p:ext uri="{BB962C8B-B14F-4D97-AF65-F5344CB8AC3E}">
        <p14:creationId xmlns:p14="http://schemas.microsoft.com/office/powerpoint/2010/main" val="274740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8070D-5515-4B88-A252-04A783F3D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7200" dirty="0">
                <a:latin typeface="Bernard MT Condensed" panose="02050806060905020404" pitchFamily="18" charset="0"/>
              </a:rPr>
              <a:t>The final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2F3AC-B5A3-4CAE-8044-0F4648499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GB" sz="4000" dirty="0">
              <a:latin typeface="Bernard MT Condensed" panose="02050806060905020404" pitchFamily="18" charset="0"/>
            </a:endParaRP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Charterhouse v Millfield </a:t>
            </a:r>
          </a:p>
          <a:p>
            <a:pPr marL="0" indent="0" algn="ctr">
              <a:buNone/>
            </a:pPr>
            <a:endParaRPr lang="en-GB" sz="4000" dirty="0">
              <a:latin typeface="Bernard MT Condensed" panose="02050806060905020404" pitchFamily="18" charset="0"/>
            </a:endParaRP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Charterhouse in pink</a:t>
            </a: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Millfield in blue</a:t>
            </a:r>
          </a:p>
        </p:txBody>
      </p:sp>
      <p:pic>
        <p:nvPicPr>
          <p:cNvPr id="4" name="1-03 The Well-Tempered Clavier, Book">
            <a:hlinkClick r:id="" action="ppaction://media"/>
            <a:extLst>
              <a:ext uri="{FF2B5EF4-FFF2-40B4-BE49-F238E27FC236}">
                <a16:creationId xmlns:a16="http://schemas.microsoft.com/office/drawing/2014/main" id="{9728DF81-3522-430E-9D20-D30AFF630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6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aseball players playing a football game&#10;&#10;Description generated with very high confidence">
            <a:extLst>
              <a:ext uri="{FF2B5EF4-FFF2-40B4-BE49-F238E27FC236}">
                <a16:creationId xmlns:a16="http://schemas.microsoft.com/office/drawing/2014/main" id="{F8CCA355-82BA-493E-B7F1-18E844ADB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6" y="5214"/>
            <a:ext cx="10052796" cy="68527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AE3DE84-89E8-4AE8-B23B-E308A6C5D3F1}"/>
              </a:ext>
            </a:extLst>
          </p:cNvPr>
          <p:cNvSpPr/>
          <p:nvPr/>
        </p:nvSpPr>
        <p:spPr>
          <a:xfrm>
            <a:off x="3948751" y="489004"/>
            <a:ext cx="46902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Ross Richardson playing the shot off Tom Bevan that got him caught on the boundary for 19</a:t>
            </a:r>
          </a:p>
        </p:txBody>
      </p:sp>
    </p:spTree>
    <p:extLst>
      <p:ext uri="{BB962C8B-B14F-4D97-AF65-F5344CB8AC3E}">
        <p14:creationId xmlns:p14="http://schemas.microsoft.com/office/powerpoint/2010/main" val="17022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field&#10;&#10;Description generated with very high confidence">
            <a:extLst>
              <a:ext uri="{FF2B5EF4-FFF2-40B4-BE49-F238E27FC236}">
                <a16:creationId xmlns:a16="http://schemas.microsoft.com/office/drawing/2014/main" id="{40B9455A-5E63-4C27-9655-63DD5D843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86" y="0"/>
            <a:ext cx="10455175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B00ABA-4349-4E37-8EBD-92ADA32711A5}"/>
              </a:ext>
            </a:extLst>
          </p:cNvPr>
          <p:cNvSpPr/>
          <p:nvPr/>
        </p:nvSpPr>
        <p:spPr>
          <a:xfrm>
            <a:off x="6997147" y="325472"/>
            <a:ext cx="39093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Charterhouse team watch as Millfield drop a catch in the first over</a:t>
            </a:r>
          </a:p>
        </p:txBody>
      </p:sp>
    </p:spTree>
    <p:extLst>
      <p:ext uri="{BB962C8B-B14F-4D97-AF65-F5344CB8AC3E}">
        <p14:creationId xmlns:p14="http://schemas.microsoft.com/office/powerpoint/2010/main" val="423149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aseball players playing a football game&#10;&#10;Description generated with high confidence">
            <a:extLst>
              <a:ext uri="{FF2B5EF4-FFF2-40B4-BE49-F238E27FC236}">
                <a16:creationId xmlns:a16="http://schemas.microsoft.com/office/drawing/2014/main" id="{A19CFD99-80D8-4573-B397-9B8AAA476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2193"/>
            <a:ext cx="10605132" cy="68558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686B99-6DF0-449D-A1EC-24541A4C3356}"/>
              </a:ext>
            </a:extLst>
          </p:cNvPr>
          <p:cNvSpPr/>
          <p:nvPr/>
        </p:nvSpPr>
        <p:spPr>
          <a:xfrm>
            <a:off x="4638261" y="0"/>
            <a:ext cx="5989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George Barlow, the Charterhouse captain, hits Thomas Bevan, the Millfield captain, through the covers during his 48</a:t>
            </a:r>
          </a:p>
        </p:txBody>
      </p:sp>
    </p:spTree>
    <p:extLst>
      <p:ext uri="{BB962C8B-B14F-4D97-AF65-F5344CB8AC3E}">
        <p14:creationId xmlns:p14="http://schemas.microsoft.com/office/powerpoint/2010/main" val="54349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aseball players playing a football game&#10;&#10;Description generated with high confidence">
            <a:extLst>
              <a:ext uri="{FF2B5EF4-FFF2-40B4-BE49-F238E27FC236}">
                <a16:creationId xmlns:a16="http://schemas.microsoft.com/office/drawing/2014/main" id="{0288D1A4-C608-464E-9D44-E828EF721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511" y="0"/>
            <a:ext cx="9458978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539A7A-1C7F-404E-92BE-A12E0F0316D2}"/>
              </a:ext>
            </a:extLst>
          </p:cNvPr>
          <p:cNvSpPr/>
          <p:nvPr/>
        </p:nvSpPr>
        <p:spPr>
          <a:xfrm>
            <a:off x="2584174" y="62299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Prince Singh hits </a:t>
            </a:r>
            <a:r>
              <a:rPr lang="en-GB" dirty="0" err="1">
                <a:solidFill>
                  <a:schemeClr val="bg1"/>
                </a:solidFill>
              </a:rPr>
              <a:t>Easterfield</a:t>
            </a:r>
            <a:r>
              <a:rPr lang="en-GB" dirty="0">
                <a:solidFill>
                  <a:schemeClr val="bg1"/>
                </a:solidFill>
              </a:rPr>
              <a:t> for 4</a:t>
            </a:r>
          </a:p>
        </p:txBody>
      </p:sp>
    </p:spTree>
    <p:extLst>
      <p:ext uri="{BB962C8B-B14F-4D97-AF65-F5344CB8AC3E}">
        <p14:creationId xmlns:p14="http://schemas.microsoft.com/office/powerpoint/2010/main" val="291836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8070D-5515-4B88-A252-04A783F3D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7200" dirty="0">
                <a:latin typeface="Bernard MT Condensed" panose="02050806060905020404" pitchFamily="18" charset="0"/>
              </a:rPr>
              <a:t>The first semi-final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2F3AC-B5A3-4CAE-8044-0F4648499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GB" sz="4000" dirty="0">
              <a:latin typeface="Bernard MT Condensed" panose="02050806060905020404" pitchFamily="18" charset="0"/>
            </a:endParaRP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Sedbergh v Millfield</a:t>
            </a:r>
          </a:p>
          <a:p>
            <a:pPr marL="0" indent="0" algn="ctr">
              <a:buNone/>
            </a:pPr>
            <a:endParaRPr lang="en-GB" sz="4000" dirty="0">
              <a:latin typeface="Bernard MT Condensed" panose="02050806060905020404" pitchFamily="18" charset="0"/>
            </a:endParaRP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Sedbergh in brown</a:t>
            </a: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Millfield in light blue</a:t>
            </a:r>
          </a:p>
        </p:txBody>
      </p:sp>
      <p:pic>
        <p:nvPicPr>
          <p:cNvPr id="4" name="1-03 The Well-Tempered Clavier, Book">
            <a:hlinkClick r:id="" action="ppaction://media"/>
            <a:extLst>
              <a:ext uri="{FF2B5EF4-FFF2-40B4-BE49-F238E27FC236}">
                <a16:creationId xmlns:a16="http://schemas.microsoft.com/office/drawing/2014/main" id="{9728DF81-3522-430E-9D20-D30AFF630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8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athletic game, sport&#10;&#10;Description generated with very high confidence">
            <a:extLst>
              <a:ext uri="{FF2B5EF4-FFF2-40B4-BE49-F238E27FC236}">
                <a16:creationId xmlns:a16="http://schemas.microsoft.com/office/drawing/2014/main" id="{6E5043E1-AC99-460A-BAD6-CFD37DA7D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85" y="0"/>
            <a:ext cx="985483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85B0F80-0158-4C97-BA67-50E298BFB763}"/>
              </a:ext>
            </a:extLst>
          </p:cNvPr>
          <p:cNvSpPr/>
          <p:nvPr/>
        </p:nvSpPr>
        <p:spPr>
          <a:xfrm>
            <a:off x="1603513" y="729015"/>
            <a:ext cx="89982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Toby Rawlings is bowled by William </a:t>
            </a:r>
            <a:r>
              <a:rPr lang="en-GB" dirty="0" err="1">
                <a:solidFill>
                  <a:schemeClr val="bg1"/>
                </a:solidFill>
              </a:rPr>
              <a:t>Easterfield</a:t>
            </a:r>
            <a:r>
              <a:rPr lang="en-GB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859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114138-FA6F-48A7-9B3E-F5912C16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41" y="0"/>
            <a:ext cx="10795135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C51967-3651-4263-BEE7-39DF29197C66}"/>
              </a:ext>
            </a:extLst>
          </p:cNvPr>
          <p:cNvSpPr/>
          <p:nvPr/>
        </p:nvSpPr>
        <p:spPr>
          <a:xfrm>
            <a:off x="649356" y="418237"/>
            <a:ext cx="108137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err="1"/>
              <a:t>Clist</a:t>
            </a:r>
            <a:r>
              <a:rPr lang="en-GB" dirty="0"/>
              <a:t> hits out during his 44</a:t>
            </a:r>
          </a:p>
        </p:txBody>
      </p:sp>
    </p:spTree>
    <p:extLst>
      <p:ext uri="{BB962C8B-B14F-4D97-AF65-F5344CB8AC3E}">
        <p14:creationId xmlns:p14="http://schemas.microsoft.com/office/powerpoint/2010/main" val="344070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flying through the air on a baseball field&#10;&#10;Description generated with high confidence">
            <a:extLst>
              <a:ext uri="{FF2B5EF4-FFF2-40B4-BE49-F238E27FC236}">
                <a16:creationId xmlns:a16="http://schemas.microsoft.com/office/drawing/2014/main" id="{081A6F84-B479-481A-BF91-92B0929A6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52" y="0"/>
            <a:ext cx="1031669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7658F28-669D-4C2B-9F7B-89F7EF3BE4CA}"/>
              </a:ext>
            </a:extLst>
          </p:cNvPr>
          <p:cNvSpPr/>
          <p:nvPr/>
        </p:nvSpPr>
        <p:spPr>
          <a:xfrm>
            <a:off x="3075295" y="559264"/>
            <a:ext cx="37076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Marcus Critchley plays a paddle shot in which he falls over on his back</a:t>
            </a:r>
          </a:p>
        </p:txBody>
      </p:sp>
    </p:spTree>
    <p:extLst>
      <p:ext uri="{BB962C8B-B14F-4D97-AF65-F5344CB8AC3E}">
        <p14:creationId xmlns:p14="http://schemas.microsoft.com/office/powerpoint/2010/main" val="152176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riding on top of a grass covered field&#10;&#10;Description generated with high confidence">
            <a:extLst>
              <a:ext uri="{FF2B5EF4-FFF2-40B4-BE49-F238E27FC236}">
                <a16:creationId xmlns:a16="http://schemas.microsoft.com/office/drawing/2014/main" id="{E4B853E6-3EF7-4C2A-9008-3DE501C80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901"/>
            <a:ext cx="12192000" cy="53301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002B5C5-01AA-4F8E-9FFE-83702B89BA27}"/>
              </a:ext>
            </a:extLst>
          </p:cNvPr>
          <p:cNvSpPr/>
          <p:nvPr/>
        </p:nvSpPr>
        <p:spPr>
          <a:xfrm>
            <a:off x="6255224" y="723037"/>
            <a:ext cx="3748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Marcus Critchley plays a paddle shot in which he falls over on his back</a:t>
            </a:r>
          </a:p>
        </p:txBody>
      </p:sp>
    </p:spTree>
    <p:extLst>
      <p:ext uri="{BB962C8B-B14F-4D97-AF65-F5344CB8AC3E}">
        <p14:creationId xmlns:p14="http://schemas.microsoft.com/office/powerpoint/2010/main" val="13052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tree, sky&#10;&#10;Description generated with very high confidence">
            <a:extLst>
              <a:ext uri="{FF2B5EF4-FFF2-40B4-BE49-F238E27FC236}">
                <a16:creationId xmlns:a16="http://schemas.microsoft.com/office/drawing/2014/main" id="{648D610D-9F63-42B1-A023-62335A86E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42" y="0"/>
            <a:ext cx="10280038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84ABA2C-07B8-4C97-950F-CCC6871484DC}"/>
              </a:ext>
            </a:extLst>
          </p:cNvPr>
          <p:cNvSpPr/>
          <p:nvPr/>
        </p:nvSpPr>
        <p:spPr>
          <a:xfrm>
            <a:off x="1901588" y="491025"/>
            <a:ext cx="37758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Marcus Critchley plays a paddle shot in which he falls over on his back</a:t>
            </a:r>
          </a:p>
        </p:txBody>
      </p:sp>
    </p:spTree>
    <p:extLst>
      <p:ext uri="{BB962C8B-B14F-4D97-AF65-F5344CB8AC3E}">
        <p14:creationId xmlns:p14="http://schemas.microsoft.com/office/powerpoint/2010/main" val="229697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CB1718-0043-407A-A521-9B1064A3F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6" y="0"/>
            <a:ext cx="11320108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A58D651-E5B8-473D-B730-F1F0DBF2D170}"/>
              </a:ext>
            </a:extLst>
          </p:cNvPr>
          <p:cNvSpPr/>
          <p:nvPr/>
        </p:nvSpPr>
        <p:spPr>
          <a:xfrm>
            <a:off x="4071581" y="1350834"/>
            <a:ext cx="34346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Opener Sam Young (29) sweeps watched by Ross Richardson</a:t>
            </a:r>
          </a:p>
        </p:txBody>
      </p:sp>
    </p:spTree>
    <p:extLst>
      <p:ext uri="{BB962C8B-B14F-4D97-AF65-F5344CB8AC3E}">
        <p14:creationId xmlns:p14="http://schemas.microsoft.com/office/powerpoint/2010/main" val="48615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riding on top of a grass covered field&#10;&#10;Description generated with high confidence">
            <a:extLst>
              <a:ext uri="{FF2B5EF4-FFF2-40B4-BE49-F238E27FC236}">
                <a16:creationId xmlns:a16="http://schemas.microsoft.com/office/drawing/2014/main" id="{9CFF829E-0FD9-45C1-872D-31B0E5EF3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32" y="0"/>
            <a:ext cx="1079513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9BCAA1F-D6BF-4045-8A14-044BD5BC4EF3}"/>
              </a:ext>
            </a:extLst>
          </p:cNvPr>
          <p:cNvSpPr/>
          <p:nvPr/>
        </p:nvSpPr>
        <p:spPr>
          <a:xfrm>
            <a:off x="3021496" y="33872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/>
              <a:t>Charles </a:t>
            </a:r>
            <a:r>
              <a:rPr lang="en-GB" dirty="0" err="1"/>
              <a:t>Clist</a:t>
            </a:r>
            <a:r>
              <a:rPr lang="en-GB" dirty="0"/>
              <a:t> hits out during his 44</a:t>
            </a:r>
          </a:p>
        </p:txBody>
      </p:sp>
    </p:spTree>
    <p:extLst>
      <p:ext uri="{BB962C8B-B14F-4D97-AF65-F5344CB8AC3E}">
        <p14:creationId xmlns:p14="http://schemas.microsoft.com/office/powerpoint/2010/main" val="364373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football ball on a field&#10;&#10;Description generated with very high confidence">
            <a:extLst>
              <a:ext uri="{FF2B5EF4-FFF2-40B4-BE49-F238E27FC236}">
                <a16:creationId xmlns:a16="http://schemas.microsoft.com/office/drawing/2014/main" id="{10B04BBE-381C-42A0-80D1-6A5580F45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0268"/>
            <a:ext cx="9797032" cy="68277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3E580B-9726-42E3-B935-65A0D71C0E1B}"/>
              </a:ext>
            </a:extLst>
          </p:cNvPr>
          <p:cNvSpPr/>
          <p:nvPr/>
        </p:nvSpPr>
        <p:spPr>
          <a:xfrm>
            <a:off x="1505803" y="96869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Millfield captain, Thomas Bevan, who made 53 not out</a:t>
            </a:r>
          </a:p>
        </p:txBody>
      </p:sp>
    </p:spTree>
    <p:extLst>
      <p:ext uri="{BB962C8B-B14F-4D97-AF65-F5344CB8AC3E}">
        <p14:creationId xmlns:p14="http://schemas.microsoft.com/office/powerpoint/2010/main" val="169580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playing a game of baseball on the field&#10;&#10;Description generated with high confidence">
            <a:extLst>
              <a:ext uri="{FF2B5EF4-FFF2-40B4-BE49-F238E27FC236}">
                <a16:creationId xmlns:a16="http://schemas.microsoft.com/office/drawing/2014/main" id="{35CE85BB-039F-495F-A2E7-71312EA06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28" y="0"/>
            <a:ext cx="11842936" cy="69573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8882B6B-9ACC-41AD-83BA-56BB6D4F6959}"/>
              </a:ext>
            </a:extLst>
          </p:cNvPr>
          <p:cNvSpPr/>
          <p:nvPr/>
        </p:nvSpPr>
        <p:spPr>
          <a:xfrm>
            <a:off x="2747749" y="91612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Thomas Bevan the Millfield captain hits a four</a:t>
            </a:r>
          </a:p>
        </p:txBody>
      </p:sp>
    </p:spTree>
    <p:extLst>
      <p:ext uri="{BB962C8B-B14F-4D97-AF65-F5344CB8AC3E}">
        <p14:creationId xmlns:p14="http://schemas.microsoft.com/office/powerpoint/2010/main" val="255709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laying a game on the field&#10;&#10;Description generated with very high confidence">
            <a:extLst>
              <a:ext uri="{FF2B5EF4-FFF2-40B4-BE49-F238E27FC236}">
                <a16:creationId xmlns:a16="http://schemas.microsoft.com/office/drawing/2014/main" id="{5ED26F01-483A-489A-81CC-07C5E45BB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86" y="0"/>
            <a:ext cx="10988428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063DE4F-8B9C-4FA4-A516-05AD8767D5F1}"/>
              </a:ext>
            </a:extLst>
          </p:cNvPr>
          <p:cNvSpPr/>
          <p:nvPr/>
        </p:nvSpPr>
        <p:spPr>
          <a:xfrm>
            <a:off x="586855" y="452103"/>
            <a:ext cx="110000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Thomas Bevan and Marcus Critchley celebrate the victory.</a:t>
            </a:r>
          </a:p>
        </p:txBody>
      </p:sp>
    </p:spTree>
    <p:extLst>
      <p:ext uri="{BB962C8B-B14F-4D97-AF65-F5344CB8AC3E}">
        <p14:creationId xmlns:p14="http://schemas.microsoft.com/office/powerpoint/2010/main" val="54530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grass, outdoor, sky&#10;&#10;Description generated with very high confidence">
            <a:extLst>
              <a:ext uri="{FF2B5EF4-FFF2-40B4-BE49-F238E27FC236}">
                <a16:creationId xmlns:a16="http://schemas.microsoft.com/office/drawing/2014/main" id="{3FFCB59A-71C8-4C6A-B548-BA77A2FFB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375" y="-106017"/>
            <a:ext cx="9814495" cy="69993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B66DC8-687D-4037-AD45-B16E4B3FD0D3}"/>
              </a:ext>
            </a:extLst>
          </p:cNvPr>
          <p:cNvSpPr/>
          <p:nvPr/>
        </p:nvSpPr>
        <p:spPr>
          <a:xfrm>
            <a:off x="1577009" y="132667"/>
            <a:ext cx="97668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A lovely setting on a nice June summer’s day</a:t>
            </a:r>
          </a:p>
        </p:txBody>
      </p:sp>
    </p:spTree>
    <p:extLst>
      <p:ext uri="{BB962C8B-B14F-4D97-AF65-F5344CB8AC3E}">
        <p14:creationId xmlns:p14="http://schemas.microsoft.com/office/powerpoint/2010/main" val="91056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8070D-5515-4B88-A252-04A783F3D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7200" dirty="0">
                <a:latin typeface="Bernard MT Condensed" panose="02050806060905020404" pitchFamily="18" charset="0"/>
              </a:rPr>
              <a:t>The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2F3AC-B5A3-4CAE-8044-0F4648499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GB" sz="4000" dirty="0">
              <a:latin typeface="Bernard MT Condensed" panose="02050806060905020404" pitchFamily="18" charset="0"/>
            </a:endParaRP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David </a:t>
            </a:r>
            <a:r>
              <a:rPr lang="en-GB" sz="4000" dirty="0" err="1">
                <a:latin typeface="Bernard MT Condensed" panose="02050806060905020404" pitchFamily="18" charset="0"/>
              </a:rPr>
              <a:t>Graveney</a:t>
            </a:r>
            <a:r>
              <a:rPr lang="en-GB" sz="4000" dirty="0">
                <a:latin typeface="Bernard MT Condensed" panose="02050806060905020404" pitchFamily="18" charset="0"/>
              </a:rPr>
              <a:t> chatting to the runners-up Charterhouse</a:t>
            </a:r>
          </a:p>
        </p:txBody>
      </p:sp>
      <p:pic>
        <p:nvPicPr>
          <p:cNvPr id="4" name="1-03 The Well-Tempered Clavier, Book">
            <a:hlinkClick r:id="" action="ppaction://media"/>
            <a:extLst>
              <a:ext uri="{FF2B5EF4-FFF2-40B4-BE49-F238E27FC236}">
                <a16:creationId xmlns:a16="http://schemas.microsoft.com/office/drawing/2014/main" id="{9728DF81-3522-430E-9D20-D30AFF630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21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DAAB66-7177-4CB4-8142-7A548D2DE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67" y="0"/>
            <a:ext cx="10285258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AB0806C-C02D-4F4F-A25E-D69139C00B71}"/>
              </a:ext>
            </a:extLst>
          </p:cNvPr>
          <p:cNvSpPr/>
          <p:nvPr/>
        </p:nvSpPr>
        <p:spPr>
          <a:xfrm>
            <a:off x="5813947" y="381843"/>
            <a:ext cx="5199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David </a:t>
            </a:r>
            <a:r>
              <a:rPr lang="en-GB" dirty="0" err="1">
                <a:solidFill>
                  <a:schemeClr val="bg1"/>
                </a:solidFill>
              </a:rPr>
              <a:t>Graveney</a:t>
            </a:r>
            <a:r>
              <a:rPr lang="en-GB" dirty="0">
                <a:solidFill>
                  <a:schemeClr val="bg1"/>
                </a:solidFill>
              </a:rPr>
              <a:t> commiserates with the Charterhouse team at the presentation ceremony</a:t>
            </a:r>
          </a:p>
        </p:txBody>
      </p:sp>
    </p:spTree>
    <p:extLst>
      <p:ext uri="{BB962C8B-B14F-4D97-AF65-F5344CB8AC3E}">
        <p14:creationId xmlns:p14="http://schemas.microsoft.com/office/powerpoint/2010/main" val="216840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8070D-5515-4B88-A252-04A783F3D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7200" dirty="0">
                <a:latin typeface="Bernard MT Condensed" panose="02050806060905020404" pitchFamily="18" charset="0"/>
              </a:rPr>
              <a:t>The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2F3AC-B5A3-4CAE-8044-0F4648499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GB" sz="4000" dirty="0">
              <a:latin typeface="Bernard MT Condensed" panose="02050806060905020404" pitchFamily="18" charset="0"/>
            </a:endParaRP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David </a:t>
            </a:r>
            <a:r>
              <a:rPr lang="en-GB" sz="4000" dirty="0" err="1">
                <a:latin typeface="Bernard MT Condensed" panose="02050806060905020404" pitchFamily="18" charset="0"/>
              </a:rPr>
              <a:t>Graveney</a:t>
            </a:r>
            <a:r>
              <a:rPr lang="en-GB" sz="4000" dirty="0">
                <a:latin typeface="Bernard MT Condensed" panose="02050806060905020404" pitchFamily="18" charset="0"/>
              </a:rPr>
              <a:t> presenting the trophy to the winners </a:t>
            </a:r>
          </a:p>
          <a:p>
            <a:pPr marL="0" indent="0" algn="ctr">
              <a:buNone/>
            </a:pPr>
            <a:endParaRPr lang="en-GB" sz="4000" dirty="0">
              <a:latin typeface="Bernard MT Condensed" panose="02050806060905020404" pitchFamily="18" charset="0"/>
            </a:endParaRP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Millfield</a:t>
            </a:r>
          </a:p>
        </p:txBody>
      </p:sp>
      <p:pic>
        <p:nvPicPr>
          <p:cNvPr id="4" name="1-03 The Well-Tempered Clavier, Book">
            <a:hlinkClick r:id="" action="ppaction://media"/>
            <a:extLst>
              <a:ext uri="{FF2B5EF4-FFF2-40B4-BE49-F238E27FC236}">
                <a16:creationId xmlns:a16="http://schemas.microsoft.com/office/drawing/2014/main" id="{9728DF81-3522-430E-9D20-D30AFF630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7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next to a building&#10;&#10;Description generated with very high confidence">
            <a:extLst>
              <a:ext uri="{FF2B5EF4-FFF2-40B4-BE49-F238E27FC236}">
                <a16:creationId xmlns:a16="http://schemas.microsoft.com/office/drawing/2014/main" id="{9C191A05-DF17-4551-B597-606602B46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71" y="0"/>
            <a:ext cx="10285258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4F7014-0853-4E65-A1F3-23B022639E4F}"/>
              </a:ext>
            </a:extLst>
          </p:cNvPr>
          <p:cNvSpPr/>
          <p:nvPr/>
        </p:nvSpPr>
        <p:spPr>
          <a:xfrm>
            <a:off x="5895833" y="204422"/>
            <a:ext cx="53362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David </a:t>
            </a:r>
            <a:r>
              <a:rPr lang="en-GB" dirty="0" err="1">
                <a:solidFill>
                  <a:schemeClr val="bg1"/>
                </a:solidFill>
              </a:rPr>
              <a:t>Graveney</a:t>
            </a:r>
            <a:r>
              <a:rPr lang="en-GB" dirty="0">
                <a:solidFill>
                  <a:schemeClr val="bg1"/>
                </a:solidFill>
              </a:rPr>
              <a:t> speaking at the presentation with Douglas Henderson in the background</a:t>
            </a:r>
          </a:p>
        </p:txBody>
      </p:sp>
    </p:spTree>
    <p:extLst>
      <p:ext uri="{BB962C8B-B14F-4D97-AF65-F5344CB8AC3E}">
        <p14:creationId xmlns:p14="http://schemas.microsoft.com/office/powerpoint/2010/main" val="57970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tree, outdoor, grass&#10;&#10;Description generated with very high confidence">
            <a:extLst>
              <a:ext uri="{FF2B5EF4-FFF2-40B4-BE49-F238E27FC236}">
                <a16:creationId xmlns:a16="http://schemas.microsoft.com/office/drawing/2014/main" id="{0743E5ED-A377-4EFA-B30A-E01AC0D13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954" y="0"/>
            <a:ext cx="8732934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90AECF3-F313-450D-B277-1F9ABE8EF0EE}"/>
              </a:ext>
            </a:extLst>
          </p:cNvPr>
          <p:cNvSpPr/>
          <p:nvPr/>
        </p:nvSpPr>
        <p:spPr>
          <a:xfrm>
            <a:off x="1951631" y="149831"/>
            <a:ext cx="87072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David </a:t>
            </a:r>
            <a:r>
              <a:rPr lang="en-GB" dirty="0" err="1">
                <a:solidFill>
                  <a:schemeClr val="bg1"/>
                </a:solidFill>
              </a:rPr>
              <a:t>Graveney</a:t>
            </a:r>
            <a:r>
              <a:rPr lang="en-GB" dirty="0">
                <a:solidFill>
                  <a:schemeClr val="bg1"/>
                </a:solidFill>
              </a:rPr>
              <a:t> presents the trophy to Tom Bevan, the Millfield captain</a:t>
            </a:r>
          </a:p>
        </p:txBody>
      </p:sp>
    </p:spTree>
    <p:extLst>
      <p:ext uri="{BB962C8B-B14F-4D97-AF65-F5344CB8AC3E}">
        <p14:creationId xmlns:p14="http://schemas.microsoft.com/office/powerpoint/2010/main" val="25882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9F4AE110-401C-481E-9450-9D075C336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67" y="104837"/>
            <a:ext cx="9500757" cy="67531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D0C434-547C-4F80-9AC6-5556A9617F2F}"/>
              </a:ext>
            </a:extLst>
          </p:cNvPr>
          <p:cNvSpPr/>
          <p:nvPr/>
        </p:nvSpPr>
        <p:spPr>
          <a:xfrm>
            <a:off x="1378424" y="181170"/>
            <a:ext cx="9567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The winning Millfield team</a:t>
            </a:r>
          </a:p>
        </p:txBody>
      </p:sp>
    </p:spTree>
    <p:extLst>
      <p:ext uri="{BB962C8B-B14F-4D97-AF65-F5344CB8AC3E}">
        <p14:creationId xmlns:p14="http://schemas.microsoft.com/office/powerpoint/2010/main" val="116452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161414-DB56-4371-BE98-2DA115B5A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73" y="0"/>
            <a:ext cx="10443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96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E1EDCC-B60F-4FF3-9117-2237B050FB1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flipH="1">
            <a:off x="1524000" y="1122363"/>
            <a:ext cx="9144000" cy="238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Photographs</a:t>
            </a: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by </a:t>
            </a: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Patrick Eagar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BE0F1C6-1EFB-49A9-B8EC-A1063C7070B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64943" y="4120653"/>
            <a:ext cx="9144000" cy="1655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latin typeface="Bernard MT Condensed" panose="02050806060905020404" pitchFamily="18" charset="0"/>
              </a:rPr>
              <a:t>© No images may be reproduced without permission</a:t>
            </a:r>
          </a:p>
        </p:txBody>
      </p:sp>
    </p:spTree>
    <p:extLst>
      <p:ext uri="{BB962C8B-B14F-4D97-AF65-F5344CB8AC3E}">
        <p14:creationId xmlns:p14="http://schemas.microsoft.com/office/powerpoint/2010/main" val="376700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on top of a grass covered field&#10;&#10;Description generated with very high confidence">
            <a:extLst>
              <a:ext uri="{FF2B5EF4-FFF2-40B4-BE49-F238E27FC236}">
                <a16:creationId xmlns:a16="http://schemas.microsoft.com/office/drawing/2014/main" id="{590B7638-2FD4-4392-BF3A-0AB98A5F74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-1370040" y="0"/>
            <a:ext cx="12909154" cy="74640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173548-4577-4095-B336-FCCD07449EDE}"/>
              </a:ext>
            </a:extLst>
          </p:cNvPr>
          <p:cNvSpPr/>
          <p:nvPr/>
        </p:nvSpPr>
        <p:spPr>
          <a:xfrm>
            <a:off x="6347791" y="755518"/>
            <a:ext cx="43334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Semi final Millfield v Sedbergh, The Sedbergh openers pass the Millfield huddle.</a:t>
            </a:r>
          </a:p>
        </p:txBody>
      </p:sp>
    </p:spTree>
    <p:extLst>
      <p:ext uri="{BB962C8B-B14F-4D97-AF65-F5344CB8AC3E}">
        <p14:creationId xmlns:p14="http://schemas.microsoft.com/office/powerpoint/2010/main" val="289611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aseball players playing a football game&#10;&#10;Description generated with high confidence">
            <a:extLst>
              <a:ext uri="{FF2B5EF4-FFF2-40B4-BE49-F238E27FC236}">
                <a16:creationId xmlns:a16="http://schemas.microsoft.com/office/drawing/2014/main" id="{40A5647F-8092-4ACB-A5E1-F48FD596A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332" y="18184"/>
            <a:ext cx="9363920" cy="68398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19DF6E-5F3F-47E6-A9CB-3D12D1F5E008}"/>
              </a:ext>
            </a:extLst>
          </p:cNvPr>
          <p:cNvSpPr/>
          <p:nvPr/>
        </p:nvSpPr>
        <p:spPr>
          <a:xfrm>
            <a:off x="1669774" y="604313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Sam Barratt is bowled by Julius </a:t>
            </a:r>
            <a:r>
              <a:rPr lang="en-GB" dirty="0" err="1"/>
              <a:t>Sumerauer</a:t>
            </a:r>
            <a:r>
              <a:rPr lang="en-GB" dirty="0"/>
              <a:t> for 10.</a:t>
            </a:r>
          </a:p>
        </p:txBody>
      </p:sp>
    </p:spTree>
    <p:extLst>
      <p:ext uri="{BB962C8B-B14F-4D97-AF65-F5344CB8AC3E}">
        <p14:creationId xmlns:p14="http://schemas.microsoft.com/office/powerpoint/2010/main" val="299350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laying baseball on a field&#10;&#10;Description generated with very high confidence">
            <a:extLst>
              <a:ext uri="{FF2B5EF4-FFF2-40B4-BE49-F238E27FC236}">
                <a16:creationId xmlns:a16="http://schemas.microsoft.com/office/drawing/2014/main" id="{2453F4A5-65A4-43AB-BF10-7AA724B63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31" y="0"/>
            <a:ext cx="1028525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899CC70-178C-4DB3-997E-44474C3FAC1C}"/>
              </a:ext>
            </a:extLst>
          </p:cNvPr>
          <p:cNvSpPr/>
          <p:nvPr/>
        </p:nvSpPr>
        <p:spPr>
          <a:xfrm>
            <a:off x="3048000" y="269033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66C05A-E847-41D6-AEEF-DB05B4384C9F}"/>
              </a:ext>
            </a:extLst>
          </p:cNvPr>
          <p:cNvSpPr/>
          <p:nvPr/>
        </p:nvSpPr>
        <p:spPr>
          <a:xfrm>
            <a:off x="927652" y="615723"/>
            <a:ext cx="102836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Semi final Millfield v Sedbergh.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81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DAB9EE-5216-41F5-A3E4-885D95F46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628" y="428244"/>
            <a:ext cx="9000744" cy="60015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66AC4D-A42F-4F3D-84B7-EEF8C40EC4DA}"/>
              </a:ext>
            </a:extLst>
          </p:cNvPr>
          <p:cNvSpPr/>
          <p:nvPr/>
        </p:nvSpPr>
        <p:spPr>
          <a:xfrm>
            <a:off x="1616765" y="795275"/>
            <a:ext cx="89584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Semi final Millfield v Sedbergh: Lewis Goldsworthy bowling.</a:t>
            </a:r>
          </a:p>
        </p:txBody>
      </p:sp>
    </p:spTree>
    <p:extLst>
      <p:ext uri="{BB962C8B-B14F-4D97-AF65-F5344CB8AC3E}">
        <p14:creationId xmlns:p14="http://schemas.microsoft.com/office/powerpoint/2010/main" val="124051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laying baseball on a field&#10;&#10;Description generated with very high confidence">
            <a:extLst>
              <a:ext uri="{FF2B5EF4-FFF2-40B4-BE49-F238E27FC236}">
                <a16:creationId xmlns:a16="http://schemas.microsoft.com/office/drawing/2014/main" id="{BBDC372C-9A26-4A0D-879A-0A5820E7B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660" y="95534"/>
            <a:ext cx="1236366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0BF2220-81BD-400E-8D51-6E3C9E150FBC}"/>
              </a:ext>
            </a:extLst>
          </p:cNvPr>
          <p:cNvSpPr/>
          <p:nvPr/>
        </p:nvSpPr>
        <p:spPr>
          <a:xfrm>
            <a:off x="5433391" y="1033814"/>
            <a:ext cx="46382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George Hill completes a run safely. Jamie Baird is the wicket-keeper.</a:t>
            </a:r>
          </a:p>
        </p:txBody>
      </p:sp>
    </p:spTree>
    <p:extLst>
      <p:ext uri="{BB962C8B-B14F-4D97-AF65-F5344CB8AC3E}">
        <p14:creationId xmlns:p14="http://schemas.microsoft.com/office/powerpoint/2010/main" val="301265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461</Words>
  <Application>Microsoft Office PowerPoint</Application>
  <PresentationFormat>Widescreen</PresentationFormat>
  <Paragraphs>78</Paragraphs>
  <Slides>47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Bernard MT Condensed</vt:lpstr>
      <vt:lpstr>Calibri</vt:lpstr>
      <vt:lpstr>Calibri Light</vt:lpstr>
      <vt:lpstr>Office Theme</vt:lpstr>
      <vt:lpstr>PowerPoint Presentation</vt:lpstr>
      <vt:lpstr>PowerPoint Presentation</vt:lpstr>
      <vt:lpstr>The first semi-final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second semi-final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final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presentation</vt:lpstr>
      <vt:lpstr>PowerPoint Presentation</vt:lpstr>
      <vt:lpstr>The presentation</vt:lpstr>
      <vt:lpstr>PowerPoint Presentation</vt:lpstr>
      <vt:lpstr>PowerPoint Presentation</vt:lpstr>
      <vt:lpstr>PowerPoint Presentation</vt:lpstr>
      <vt:lpstr>PowerPoint Presentation</vt:lpstr>
      <vt:lpstr>Photographs by  Patrick Eagar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Douglas Henderson</dc:creator>
  <cp:lastModifiedBy>Douglas Henderson</cp:lastModifiedBy>
  <cp:revision>35</cp:revision>
  <dcterms:created xsi:type="dcterms:W3CDTF">2018-06-30T07:13:06Z</dcterms:created>
  <dcterms:modified xsi:type="dcterms:W3CDTF">2018-07-29T16:47:13Z</dcterms:modified>
</cp:coreProperties>
</file>